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56" r:id="rId2"/>
    <p:sldId id="257" r:id="rId3"/>
    <p:sldId id="258" r:id="rId4"/>
    <p:sldId id="259" r:id="rId5"/>
    <p:sldId id="260" r:id="rId6"/>
    <p:sldId id="289" r:id="rId7"/>
    <p:sldId id="261" r:id="rId8"/>
    <p:sldId id="264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81" r:id="rId20"/>
    <p:sldId id="282" r:id="rId21"/>
    <p:sldId id="283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90" r:id="rId30"/>
    <p:sldId id="280" r:id="rId31"/>
    <p:sldId id="285" r:id="rId32"/>
    <p:sldId id="286" r:id="rId33"/>
    <p:sldId id="287" r:id="rId34"/>
    <p:sldId id="288" r:id="rId35"/>
    <p:sldId id="284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1" autoAdjust="0"/>
  </p:normalViewPr>
  <p:slideViewPr>
    <p:cSldViewPr>
      <p:cViewPr varScale="1">
        <p:scale>
          <a:sx n="115" d="100"/>
          <a:sy n="115" d="100"/>
        </p:scale>
        <p:origin x="150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5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42CDE-EDCC-4105-A297-61757D131CF1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A2E68-AF82-450A-9735-D3559E036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08FB4-5766-4EDB-921F-B2DD246D0D44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15C8E-444F-409A-AFDE-BEE71A171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4AB19-CD7C-4497-AC71-85EC76E134A6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A2163-4D38-4024-AD29-0E69C992D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7993A-1A2E-49BC-B6D7-921F211E604B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C4D65-6718-4AE2-B54E-8CA8E3751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7EB43-34AD-4157-B981-DF082FE4EB5D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7AD57-0FC2-4E35-A13A-8DA1D38AC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CC61A-FAD0-4D74-B93E-558804BF8B08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8FE70-A818-4CE4-98E9-D95BE0678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D0AF0-FC12-446E-9AB9-210B8D528140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1E5-7E05-4F83-95F1-CD030FBBC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79B4E-E34B-42C7-877A-4375701D78FA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CEE8E-2E83-4226-9CB9-2A163D0D7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224C-4587-4273-8B71-C9BE1477AD08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1891F-5976-42F7-8A86-FDD11624B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42473-2816-444C-B0B1-F6D71F6109D0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6F1FA-6078-4BE5-89D0-A7DD9F01C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61DAE-9BE6-4EA9-A9C8-DD5FBF6AF260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40373-685E-4F23-BEEB-DB2A97441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3" descr="ub_powerpoint1.jpg                                             0005D695shared-data                    BDDE162F: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99CCFF"/>
                </a:solidFill>
                <a:latin typeface="+mn-lt"/>
              </a:defRPr>
            </a:lvl1pPr>
          </a:lstStyle>
          <a:p>
            <a:pPr>
              <a:defRPr/>
            </a:pPr>
            <a:fld id="{00F662EC-6729-4AFD-A5E9-BBCEC3D7C461}" type="datetimeFigureOut">
              <a:rPr lang="en-US"/>
              <a:pPr>
                <a:defRPr/>
              </a:pPr>
              <a:t>7/29/2016</a:t>
            </a:fld>
            <a:endParaRPr lang="en-US"/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99CC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99CCFF"/>
                </a:solidFill>
                <a:latin typeface="+mn-lt"/>
              </a:defRPr>
            </a:lvl1pPr>
          </a:lstStyle>
          <a:p>
            <a:pPr>
              <a:defRPr/>
            </a:pPr>
            <a:fld id="{0EA2F0CC-4E4B-4F08-9644-1DFA2DEC4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6600"/>
        </a:buClr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6633"/>
        </a:buClr>
        <a:buSzPct val="80000"/>
        <a:buFont typeface="Times" pitchFamily="18" charset="0"/>
        <a:buChar char="•"/>
        <a:defRPr sz="24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95000"/>
        <a:buFont typeface="Times" pitchFamily="18" charset="0"/>
        <a:buChar char="•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mtClean="0"/>
              <a:t>COACHE Presentation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LUCINDA FINLEY</a:t>
            </a:r>
          </a:p>
          <a:p>
            <a:pPr>
              <a:buFont typeface="Wingdings 2" pitchFamily="18" charset="2"/>
              <a:buNone/>
            </a:pPr>
            <a:r>
              <a:rPr lang="en-US" dirty="0" smtClean="0"/>
              <a:t>Vice Provost for Faculty Affairs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UB’s Areas of Strength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r>
              <a:rPr lang="en-US" sz="2900" dirty="0" smtClean="0"/>
              <a:t>Nature of Work:  Overall 2010 (</a:t>
            </a:r>
            <a:r>
              <a:rPr lang="en-US" dirty="0" smtClean="0"/>
              <a:t>not asked 2012)</a:t>
            </a:r>
          </a:p>
          <a:p>
            <a:pPr lvl="1"/>
            <a:r>
              <a:rPr lang="en-US" dirty="0" smtClean="0"/>
              <a:t>Way you spend your time as a faculty member</a:t>
            </a:r>
          </a:p>
          <a:p>
            <a:r>
              <a:rPr lang="en-US" sz="2900" dirty="0" smtClean="0"/>
              <a:t>Nature of Work:  Research – 2010 and 2012</a:t>
            </a:r>
          </a:p>
          <a:p>
            <a:pPr lvl="1"/>
            <a:r>
              <a:rPr lang="en-US" dirty="0" smtClean="0"/>
              <a:t>Amount of time to conduct research</a:t>
            </a:r>
          </a:p>
          <a:p>
            <a:pPr lvl="1"/>
            <a:r>
              <a:rPr lang="en-US" dirty="0" smtClean="0"/>
              <a:t>Expectations for finding external funding</a:t>
            </a:r>
          </a:p>
          <a:p>
            <a:pPr lvl="1"/>
            <a:r>
              <a:rPr lang="en-US" dirty="0" smtClean="0"/>
              <a:t>Influence over focus of research</a:t>
            </a:r>
          </a:p>
          <a:p>
            <a:r>
              <a:rPr lang="en-US" sz="2900" dirty="0" smtClean="0"/>
              <a:t>Nature of Work:  Teaching   2010 </a:t>
            </a:r>
            <a:r>
              <a:rPr lang="en-US" sz="2000" dirty="0" smtClean="0"/>
              <a:t>(neutral in 2012)</a:t>
            </a:r>
            <a:endParaRPr lang="en-US" sz="2900" dirty="0" smtClean="0"/>
          </a:p>
          <a:p>
            <a:pPr lvl="1"/>
            <a:r>
              <a:rPr lang="en-US" dirty="0" smtClean="0"/>
              <a:t>Level of courses you teach</a:t>
            </a:r>
          </a:p>
          <a:p>
            <a:pPr lvl="1"/>
            <a:r>
              <a:rPr lang="en-US" dirty="0" smtClean="0"/>
              <a:t>Upper limit on teaching obligations</a:t>
            </a:r>
          </a:p>
          <a:p>
            <a:pPr lvl="1">
              <a:buNone/>
            </a:pPr>
            <a:r>
              <a:rPr lang="en-US" dirty="0" smtClean="0"/>
              <a:t>Nature of work: Service  2012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UB’s Areas of Strength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z="2900" dirty="0" smtClean="0"/>
              <a:t>Work and Home  2010</a:t>
            </a:r>
          </a:p>
          <a:p>
            <a:pPr lvl="1"/>
            <a:r>
              <a:rPr lang="en-US" dirty="0" smtClean="0"/>
              <a:t>Childcare</a:t>
            </a:r>
          </a:p>
          <a:p>
            <a:pPr lvl="1"/>
            <a:r>
              <a:rPr lang="en-US" dirty="0" smtClean="0"/>
              <a:t>Spousal/partner hiring program</a:t>
            </a:r>
          </a:p>
          <a:p>
            <a:pPr lvl="1"/>
            <a:r>
              <a:rPr lang="en-US" dirty="0" smtClean="0"/>
              <a:t>Colleagues make raising children and tenure-track compatible</a:t>
            </a:r>
          </a:p>
          <a:p>
            <a:pPr lvl="1"/>
            <a:r>
              <a:rPr lang="en-US" dirty="0" smtClean="0"/>
              <a:t>Ability to balance between professional and personal time</a:t>
            </a:r>
          </a:p>
          <a:p>
            <a:pPr lvl="1">
              <a:buNone/>
            </a:pPr>
            <a:r>
              <a:rPr lang="en-US" dirty="0" smtClean="0"/>
              <a:t>2012:  Personal and family policies; health and retirement benefits; facilities and work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UB’s Areas of Strength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dirty="0" smtClean="0"/>
              <a:t>Climate, Culture, Collegiality  2010</a:t>
            </a:r>
          </a:p>
          <a:p>
            <a:pPr lvl="1"/>
            <a:r>
              <a:rPr lang="en-US" dirty="0" smtClean="0"/>
              <a:t>Informal mentoring</a:t>
            </a:r>
          </a:p>
          <a:p>
            <a:r>
              <a:rPr lang="en-US" sz="2900" dirty="0" smtClean="0"/>
              <a:t>Compensation and Benefits  2010</a:t>
            </a:r>
          </a:p>
          <a:p>
            <a:pPr lvl="1"/>
            <a:r>
              <a:rPr lang="en-US" dirty="0" smtClean="0"/>
              <a:t>Compensation</a:t>
            </a:r>
          </a:p>
          <a:p>
            <a:pPr lvl="1"/>
            <a:endParaRPr lang="en-US" dirty="0" smtClean="0"/>
          </a:p>
          <a:p>
            <a:pPr lvl="1"/>
            <a:r>
              <a:rPr lang="en-US" sz="2800" dirty="0" smtClean="0"/>
              <a:t>2012:  Collaboration and Mentoring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smtClean="0"/>
              <a:t>Benchmark Comparisons &amp; Improving Trends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See handout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Areas of Concern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/>
            <a:r>
              <a:rPr lang="en-US" sz="2400" dirty="0" smtClean="0"/>
              <a:t>2006 Report</a:t>
            </a:r>
          </a:p>
          <a:p>
            <a:pPr marL="0" indent="0"/>
            <a:r>
              <a:rPr lang="en-US" sz="2000" dirty="0" smtClean="0"/>
              <a:t>Cloudy and unreasonable tenure practice</a:t>
            </a:r>
          </a:p>
          <a:p>
            <a:pPr marL="0" indent="0"/>
            <a:r>
              <a:rPr lang="en-US" sz="2000" dirty="0" smtClean="0"/>
              <a:t>Several ineffective policies and practices</a:t>
            </a:r>
          </a:p>
          <a:p>
            <a:pPr marL="0" indent="0"/>
            <a:r>
              <a:rPr lang="en-US" sz="2000" dirty="0" smtClean="0"/>
              <a:t>Less-than-satisfying culture compared to peers</a:t>
            </a:r>
          </a:p>
        </p:txBody>
      </p:sp>
      <p:sp>
        <p:nvSpPr>
          <p:cNvPr id="14340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/>
            <a:r>
              <a:rPr lang="en-US" sz="2400" dirty="0" smtClean="0"/>
              <a:t>2010 Report</a:t>
            </a:r>
          </a:p>
          <a:p>
            <a:pPr marL="0" indent="0"/>
            <a:r>
              <a:rPr lang="en-US" sz="2000" dirty="0" smtClean="0"/>
              <a:t>Sense of ‘fit’ compared to peers</a:t>
            </a:r>
          </a:p>
          <a:p>
            <a:pPr marL="0" indent="0"/>
            <a:endParaRPr lang="en-US" sz="2000" dirty="0" smtClean="0"/>
          </a:p>
          <a:p>
            <a:pPr marL="0" indent="0"/>
            <a:endParaRPr lang="en-US" sz="2000" dirty="0" smtClean="0"/>
          </a:p>
          <a:p>
            <a:pPr marL="0" indent="0"/>
            <a:r>
              <a:rPr lang="en-US" sz="2000" dirty="0" smtClean="0"/>
              <a:t>2012 Report:</a:t>
            </a:r>
          </a:p>
          <a:p>
            <a:pPr marL="0" indent="0"/>
            <a:r>
              <a:rPr lang="en-US" sz="2000" dirty="0" smtClean="0"/>
              <a:t>Departmental Collegiality </a:t>
            </a:r>
          </a:p>
          <a:p>
            <a:pPr marL="0" indent="0"/>
            <a:r>
              <a:rPr lang="en-US" sz="2000" dirty="0" smtClean="0"/>
              <a:t>Departmental Engagement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(Additional) Areas of Concern</a:t>
            </a:r>
          </a:p>
        </p:txBody>
      </p:sp>
      <p:sp>
        <p:nvSpPr>
          <p:cNvPr id="15363" name="Content Placeholder 5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endParaRPr lang="en-US" sz="3200" dirty="0" smtClean="0"/>
          </a:p>
          <a:p>
            <a:r>
              <a:rPr lang="en-US" sz="3200" dirty="0" smtClean="0"/>
              <a:t>Climate, Culture, Collegiality</a:t>
            </a:r>
          </a:p>
          <a:p>
            <a:pPr lvl="1"/>
            <a:r>
              <a:rPr lang="en-US" sz="2800" dirty="0" smtClean="0"/>
              <a:t>Intellectual vitality of senior colleagues (2010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place among peers; 43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percentile)</a:t>
            </a:r>
          </a:p>
          <a:p>
            <a:pPr lvl="1"/>
            <a:r>
              <a:rPr lang="en-US" sz="2800" dirty="0" smtClean="0"/>
              <a:t>Interest senior faculty take in your professional development (2010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place among peers; 72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percentile)</a:t>
            </a:r>
          </a:p>
          <a:p>
            <a:pPr lvl="1"/>
            <a:r>
              <a:rPr lang="en-US" sz="2800" dirty="0" smtClean="0"/>
              <a:t>Amount of professional interaction with senior colleagues (2010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among peers; 43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percentile)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(Additional) Areas of Concern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/>
              <a:t>Nature of Work</a:t>
            </a:r>
          </a:p>
          <a:p>
            <a:pPr lvl="1"/>
            <a:r>
              <a:rPr lang="en-US" sz="2800" smtClean="0"/>
              <a:t>Quality of undergraduate students (6</a:t>
            </a:r>
            <a:r>
              <a:rPr lang="en-US" sz="2800" baseline="30000" smtClean="0"/>
              <a:t>th</a:t>
            </a:r>
            <a:r>
              <a:rPr lang="en-US" sz="2800" smtClean="0"/>
              <a:t> among peers; 38</a:t>
            </a:r>
            <a:r>
              <a:rPr lang="en-US" sz="2800" baseline="30000" smtClean="0"/>
              <a:t>th</a:t>
            </a:r>
            <a:r>
              <a:rPr lang="en-US" sz="2800" smtClean="0"/>
              <a:t> percentile)</a:t>
            </a:r>
          </a:p>
          <a:p>
            <a:pPr lvl="1"/>
            <a:r>
              <a:rPr lang="en-US" sz="2800" smtClean="0"/>
              <a:t>Quality of graduate students (6</a:t>
            </a:r>
            <a:r>
              <a:rPr lang="en-US" sz="2800" baseline="30000" smtClean="0"/>
              <a:t>th</a:t>
            </a:r>
            <a:r>
              <a:rPr lang="en-US" sz="2800" smtClean="0"/>
              <a:t> among peers; 26</a:t>
            </a:r>
            <a:r>
              <a:rPr lang="en-US" sz="2800" baseline="30000" smtClean="0"/>
              <a:t>th</a:t>
            </a:r>
            <a:r>
              <a:rPr lang="en-US" sz="2800" smtClean="0"/>
              <a:t> percentile)</a:t>
            </a:r>
          </a:p>
          <a:p>
            <a:pPr lvl="1"/>
            <a:r>
              <a:rPr lang="en-US" sz="2800" smtClean="0"/>
              <a:t>Quality of research support services (5</a:t>
            </a:r>
            <a:r>
              <a:rPr lang="en-US" sz="2800" baseline="30000" smtClean="0"/>
              <a:t>th</a:t>
            </a:r>
            <a:r>
              <a:rPr lang="en-US" sz="2800" smtClean="0"/>
              <a:t> place among peers; 78</a:t>
            </a:r>
            <a:r>
              <a:rPr lang="en-US" sz="2800" baseline="30000" smtClean="0"/>
              <a:t>th</a:t>
            </a:r>
            <a:r>
              <a:rPr lang="en-US" sz="2800" smtClean="0"/>
              <a:t> percentile)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Best and Worst Aspects of Working at UB</a:t>
            </a:r>
          </a:p>
        </p:txBody>
      </p:sp>
      <p:sp>
        <p:nvSpPr>
          <p:cNvPr id="17411" name="Content Placeholder 3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343400"/>
          </a:xfrm>
        </p:spPr>
        <p:txBody>
          <a:bodyPr/>
          <a:lstStyle/>
          <a:p>
            <a:pPr marL="0" indent="0"/>
            <a:r>
              <a:rPr lang="en-US" dirty="0" smtClean="0"/>
              <a:t>Best Aspects 2010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Academic Freedom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Cost of Living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Quality of Colleagues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Sense of ‘fit’*</a:t>
            </a:r>
          </a:p>
          <a:p>
            <a:pPr marL="0" indent="0">
              <a:buFontTx/>
              <a:buChar char="•"/>
            </a:pPr>
            <a:r>
              <a:rPr lang="en-US" dirty="0" smtClean="0"/>
              <a:t>Best Aspects 2012: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Quality of Colleagues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Cost of living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Academic freedom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Sense of fit</a:t>
            </a:r>
          </a:p>
          <a:p>
            <a:pPr marL="0" indent="0">
              <a:buFontTx/>
              <a:buChar char="•"/>
            </a:pPr>
            <a:endParaRPr lang="en-US" sz="2400" dirty="0" smtClean="0"/>
          </a:p>
        </p:txBody>
      </p:sp>
      <p:sp>
        <p:nvSpPr>
          <p:cNvPr id="17412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/>
          <a:p>
            <a:pPr marL="0" indent="0"/>
            <a:r>
              <a:rPr lang="en-US" dirty="0" smtClean="0"/>
              <a:t>Worst Aspects 2010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Quality of Graduate Students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Geographic Location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Quality of Undergraduates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Quality of Facilities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Spousal/Partner Hiring Program (or lack thereof)</a:t>
            </a:r>
          </a:p>
          <a:p>
            <a:pPr marL="0" indent="0">
              <a:buFontTx/>
              <a:buChar char="•"/>
            </a:pPr>
            <a:r>
              <a:rPr lang="en-US" dirty="0" smtClean="0"/>
              <a:t>Worst Aspects 2012: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Lack of support for research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Quality of facilities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Quality of graduate students</a:t>
            </a:r>
          </a:p>
          <a:p>
            <a:pPr marL="0" indent="0">
              <a:buFontTx/>
              <a:buChar char="•"/>
            </a:pPr>
            <a:r>
              <a:rPr lang="en-US" sz="2000" dirty="0" smtClean="0"/>
              <a:t>Geographic 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and Ineffective Policies 2010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371600"/>
            <a:ext cx="8504238" cy="5257800"/>
          </a:xfrm>
        </p:spPr>
        <p:txBody>
          <a:bodyPr/>
          <a:lstStyle/>
          <a:p>
            <a:endParaRPr lang="en-US" sz="2000" smtClean="0"/>
          </a:p>
          <a:p>
            <a:r>
              <a:rPr lang="en-US" smtClean="0"/>
              <a:t>Important </a:t>
            </a:r>
            <a:r>
              <a:rPr lang="en-US" i="1" smtClean="0"/>
              <a:t>and</a:t>
            </a:r>
            <a:r>
              <a:rPr lang="en-US" smtClean="0"/>
              <a:t> Effective Policies</a:t>
            </a:r>
          </a:p>
          <a:p>
            <a:pPr lvl="1"/>
            <a:r>
              <a:rPr lang="en-US" sz="2000" smtClean="0"/>
              <a:t>Upper limit on teaching obligations</a:t>
            </a:r>
          </a:p>
          <a:p>
            <a:pPr lvl="1"/>
            <a:r>
              <a:rPr lang="en-US" sz="2000" smtClean="0"/>
              <a:t>Stop-the-clock for parental or other family reasons</a:t>
            </a:r>
          </a:p>
          <a:p>
            <a:pPr lvl="1"/>
            <a:r>
              <a:rPr lang="en-US" sz="2000" smtClean="0"/>
              <a:t>Informal mentoring</a:t>
            </a:r>
          </a:p>
          <a:p>
            <a:pPr lvl="1"/>
            <a:r>
              <a:rPr lang="en-US" sz="2000" smtClean="0"/>
              <a:t>Paid or unpaid research leave</a:t>
            </a:r>
          </a:p>
          <a:p>
            <a:pPr lvl="1"/>
            <a:r>
              <a:rPr lang="en-US" sz="2000" smtClean="0"/>
              <a:t>Upper limit on committee assignments for TT faculty</a:t>
            </a:r>
          </a:p>
          <a:p>
            <a:r>
              <a:rPr lang="en-US" smtClean="0"/>
              <a:t>Important </a:t>
            </a:r>
            <a:r>
              <a:rPr lang="en-US" i="1" smtClean="0"/>
              <a:t>but</a:t>
            </a:r>
            <a:r>
              <a:rPr lang="en-US" smtClean="0"/>
              <a:t> Ineffective Policies</a:t>
            </a:r>
          </a:p>
          <a:p>
            <a:pPr lvl="1"/>
            <a:r>
              <a:rPr lang="en-US" sz="2000" smtClean="0"/>
              <a:t>Modified duties for parental or other family reasons</a:t>
            </a:r>
          </a:p>
          <a:p>
            <a:pPr lvl="1"/>
            <a:r>
              <a:rPr lang="en-US" sz="2000" smtClean="0"/>
              <a:t>Spousal/partner hiring program</a:t>
            </a:r>
          </a:p>
          <a:p>
            <a:pPr lvl="1"/>
            <a:r>
              <a:rPr lang="en-US" sz="2000" smtClean="0"/>
              <a:t>Tuition waivers</a:t>
            </a:r>
          </a:p>
          <a:p>
            <a:pPr lvl="1"/>
            <a:r>
              <a:rPr lang="en-US" sz="2000" smtClean="0"/>
              <a:t>Childcare</a:t>
            </a:r>
          </a:p>
          <a:p>
            <a:pPr lvl="1"/>
            <a:r>
              <a:rPr lang="en-US" sz="2000" smtClean="0"/>
              <a:t>Professional assistance in obtaining externally-funded grants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Overall Global Satisfaction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satisfied/dissatisfied are you with your department as a place to work? 2010</a:t>
            </a:r>
          </a:p>
          <a:p>
            <a:pPr lvl="1"/>
            <a:r>
              <a:rPr lang="en-US" dirty="0" smtClean="0"/>
              <a:t>3.59; 5</a:t>
            </a:r>
            <a:r>
              <a:rPr lang="en-US" baseline="30000" dirty="0" smtClean="0"/>
              <a:t>th</a:t>
            </a:r>
            <a:r>
              <a:rPr lang="en-US" dirty="0" smtClean="0"/>
              <a:t> in peer group and 48</a:t>
            </a:r>
            <a:r>
              <a:rPr lang="en-US" baseline="30000" dirty="0" smtClean="0"/>
              <a:t>th</a:t>
            </a:r>
            <a:r>
              <a:rPr lang="en-US" dirty="0" smtClean="0"/>
              <a:t> percentile</a:t>
            </a:r>
          </a:p>
          <a:p>
            <a:pPr lvl="1"/>
            <a:r>
              <a:rPr lang="en-US" dirty="0" smtClean="0"/>
              <a:t>Declined from 2006 survey (3.76)</a:t>
            </a:r>
          </a:p>
          <a:p>
            <a:r>
              <a:rPr lang="en-US" dirty="0" smtClean="0"/>
              <a:t>How do you rate the institution as a place for junior faculty to work? 2010</a:t>
            </a:r>
          </a:p>
          <a:p>
            <a:pPr lvl="1"/>
            <a:r>
              <a:rPr lang="en-US" dirty="0" smtClean="0"/>
              <a:t>3.81; 6</a:t>
            </a:r>
            <a:r>
              <a:rPr lang="en-US" baseline="30000" dirty="0" smtClean="0"/>
              <a:t>th</a:t>
            </a:r>
            <a:r>
              <a:rPr lang="en-US" dirty="0" smtClean="0"/>
              <a:t> in peer group and 61</a:t>
            </a:r>
            <a:r>
              <a:rPr lang="en-US" baseline="30000" dirty="0" smtClean="0"/>
              <a:t>st</a:t>
            </a:r>
            <a:r>
              <a:rPr lang="en-US" dirty="0" smtClean="0"/>
              <a:t> percentile</a:t>
            </a:r>
          </a:p>
          <a:p>
            <a:pPr lvl="1"/>
            <a:r>
              <a:rPr lang="en-US" dirty="0" smtClean="0"/>
              <a:t>Improved from 2006 survey (3.63)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Introduction to COACHE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smtClean="0"/>
              <a:t>What it is:  COACHE (Collaborative on Academic Careers in Higher Education):  a research-based initiative to improve faculty recruitment, retention, and work/life quality</a:t>
            </a:r>
          </a:p>
          <a:p>
            <a:pPr lvl="1"/>
            <a:r>
              <a:rPr lang="en-US" sz="3500" smtClean="0"/>
              <a:t>More than 150 universities and colleges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Overall Global Satisfaction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r>
              <a:rPr lang="en-US" dirty="0" smtClean="0"/>
              <a:t>If you could do it all over again, would you accept your current position? 2010</a:t>
            </a:r>
          </a:p>
          <a:p>
            <a:pPr lvl="1"/>
            <a:r>
              <a:rPr lang="en-US" dirty="0" smtClean="0"/>
              <a:t>4.00; 6</a:t>
            </a:r>
            <a:r>
              <a:rPr lang="en-US" baseline="30000" dirty="0" smtClean="0"/>
              <a:t>th</a:t>
            </a:r>
            <a:r>
              <a:rPr lang="en-US" dirty="0" smtClean="0"/>
              <a:t> in peer group and 53</a:t>
            </a:r>
            <a:r>
              <a:rPr lang="en-US" baseline="30000" dirty="0" smtClean="0"/>
              <a:t>rd</a:t>
            </a:r>
            <a:r>
              <a:rPr lang="en-US" dirty="0" smtClean="0"/>
              <a:t> percentile</a:t>
            </a:r>
          </a:p>
          <a:p>
            <a:pPr lvl="1"/>
            <a:r>
              <a:rPr lang="en-US" dirty="0" smtClean="0"/>
              <a:t>Same as 2006 survey</a:t>
            </a:r>
          </a:p>
          <a:p>
            <a:r>
              <a:rPr lang="en-US" dirty="0" smtClean="0"/>
              <a:t>Assuming you achieve tenure, how long do you plan to remain at your institution? 2010</a:t>
            </a:r>
          </a:p>
          <a:p>
            <a:pPr lvl="1"/>
            <a:r>
              <a:rPr lang="en-US" sz="2000" dirty="0" smtClean="0"/>
              <a:t>49%:  For foreseeable future or rest of career</a:t>
            </a:r>
          </a:p>
          <a:p>
            <a:pPr lvl="1"/>
            <a:r>
              <a:rPr lang="en-US" sz="2000" dirty="0" smtClean="0"/>
              <a:t>35%:  Haven’t thought that far ahead</a:t>
            </a:r>
          </a:p>
          <a:p>
            <a:pPr lvl="1"/>
            <a:r>
              <a:rPr lang="en-US" sz="2000" dirty="0" smtClean="0"/>
              <a:t>13%:  No more than five years </a:t>
            </a:r>
          </a:p>
          <a:p>
            <a:pPr lvl="2"/>
            <a:r>
              <a:rPr lang="en-US" dirty="0" smtClean="0"/>
              <a:t>Why?  Prefer another academic institution</a:t>
            </a:r>
          </a:p>
          <a:p>
            <a:pPr lvl="2">
              <a:buNone/>
            </a:pPr>
            <a:r>
              <a:rPr lang="en-US" dirty="0" smtClean="0"/>
              <a:t>2012: 12% not more than 5; 28% more than 10; 45% don’t know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Overall Global Satisfaction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Would you recommend your department to a faculty candidate?</a:t>
            </a:r>
          </a:p>
          <a:p>
            <a:pPr lvl="1"/>
            <a:r>
              <a:rPr lang="en-US" smtClean="0"/>
              <a:t>50%:  Strongly recommend</a:t>
            </a:r>
          </a:p>
          <a:p>
            <a:pPr lvl="1"/>
            <a:r>
              <a:rPr lang="en-US" smtClean="0"/>
              <a:t>45%:  Recommend with reservations</a:t>
            </a:r>
          </a:p>
          <a:p>
            <a:pPr lvl="1"/>
            <a:r>
              <a:rPr lang="en-US" smtClean="0"/>
              <a:t>5%:  Would not recommend</a:t>
            </a:r>
          </a:p>
          <a:p>
            <a:pPr lvl="2"/>
            <a:r>
              <a:rPr lang="en-US" smtClean="0"/>
              <a:t>Gender difference:  11% of women would not recommend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Gender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50292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No areas where women 10% or more satisfied than men in 2010; in 2012, men find mentoring w/</a:t>
            </a:r>
            <a:r>
              <a:rPr lang="en-US" dirty="0" err="1" smtClean="0"/>
              <a:t>i</a:t>
            </a:r>
            <a:r>
              <a:rPr lang="en-US" dirty="0" smtClean="0"/>
              <a:t> and w/o dept. significantly less important than women</a:t>
            </a:r>
          </a:p>
          <a:p>
            <a:pPr>
              <a:buFont typeface="Wingdings 2" pitchFamily="18" charset="2"/>
              <a:buNone/>
            </a:pPr>
            <a:r>
              <a:rPr lang="en-US" dirty="0" smtClean="0"/>
              <a:t>Women 10% or more dissatisfied than men 2010 (no “Large” difference in 2012):</a:t>
            </a:r>
          </a:p>
          <a:p>
            <a:r>
              <a:rPr lang="en-US" dirty="0" smtClean="0"/>
              <a:t>Tenure practices 2010 (very slight differences in 2012):</a:t>
            </a:r>
          </a:p>
          <a:p>
            <a:pPr lvl="1"/>
            <a:r>
              <a:rPr lang="en-US" dirty="0" smtClean="0"/>
              <a:t>Consistent messages about tenure from tenured colleagues (14% gap)</a:t>
            </a:r>
          </a:p>
          <a:p>
            <a:pPr lvl="1"/>
            <a:r>
              <a:rPr lang="en-US" dirty="0" smtClean="0"/>
              <a:t>Tenure decisions based on performance (21% gap)</a:t>
            </a:r>
          </a:p>
          <a:p>
            <a:pPr lvl="1"/>
            <a:r>
              <a:rPr lang="en-US" dirty="0" smtClean="0"/>
              <a:t>Upper limit on committee assignments (15% gap)</a:t>
            </a:r>
          </a:p>
          <a:p>
            <a:pPr lvl="1"/>
            <a:r>
              <a:rPr lang="en-US" dirty="0" smtClean="0"/>
              <a:t>Expectations as departmental colleague (10% gap)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 Differences 2010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Women 10% or more dissatisfied than men: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r>
              <a:rPr lang="en-US" smtClean="0"/>
              <a:t>Nature of Work:  Research</a:t>
            </a:r>
          </a:p>
          <a:p>
            <a:pPr lvl="1"/>
            <a:r>
              <a:rPr lang="en-US" smtClean="0"/>
              <a:t>Amount of time to conduct research (12% gap)</a:t>
            </a:r>
          </a:p>
          <a:p>
            <a:pPr lvl="1"/>
            <a:r>
              <a:rPr lang="en-US" smtClean="0"/>
              <a:t>Professional assistance in obtaining grants (12% gap)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 Differences 2010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Women 10% or more dissatisfied than men:</a:t>
            </a:r>
          </a:p>
          <a:p>
            <a:pPr>
              <a:buFont typeface="Wingdings 2" pitchFamily="18" charset="2"/>
              <a:buNone/>
            </a:pPr>
            <a:r>
              <a:rPr lang="en-US" dirty="0" smtClean="0"/>
              <a:t>  (some “moderate” differences in 2012)</a:t>
            </a:r>
          </a:p>
          <a:p>
            <a:r>
              <a:rPr lang="en-US" dirty="0" smtClean="0"/>
              <a:t>Work and Home:</a:t>
            </a:r>
          </a:p>
          <a:p>
            <a:pPr lvl="1"/>
            <a:r>
              <a:rPr lang="en-US" dirty="0" smtClean="0"/>
              <a:t>Modified duties for parental or other family reasons (15% gap)</a:t>
            </a:r>
          </a:p>
          <a:p>
            <a:pPr lvl="1"/>
            <a:r>
              <a:rPr lang="en-US" dirty="0" smtClean="0"/>
              <a:t>Colleagues are respectful of efforts to balance work/home (11% gap)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Gender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Women 10% or more dissatisfied than men: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r>
              <a:rPr lang="en-US" smtClean="0"/>
              <a:t>Climate, Culture, Collegiality</a:t>
            </a:r>
          </a:p>
          <a:p>
            <a:pPr lvl="1"/>
            <a:r>
              <a:rPr lang="en-US" smtClean="0"/>
              <a:t>Amount of professional interaction with tenured colleagues (10% gap)</a:t>
            </a:r>
          </a:p>
          <a:p>
            <a:pPr lvl="1"/>
            <a:r>
              <a:rPr lang="en-US" smtClean="0"/>
              <a:t>How well you fit (11% gap)</a:t>
            </a:r>
          </a:p>
          <a:p>
            <a:pPr lvl="1"/>
            <a:r>
              <a:rPr lang="en-US" smtClean="0"/>
              <a:t>On the whole, department is collegial (10% gap)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Differences by Race/Ethnicity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2010 Faculty of color 10% or more satisfied than white faculty (no differences in 2012):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  <a:p>
            <a:r>
              <a:rPr lang="en-US" dirty="0" smtClean="0"/>
              <a:t>Tenure practices</a:t>
            </a:r>
          </a:p>
          <a:p>
            <a:pPr lvl="1"/>
            <a:r>
              <a:rPr lang="en-US" dirty="0" smtClean="0"/>
              <a:t>Consistent messages from tenured colleagues (14% higher)</a:t>
            </a:r>
          </a:p>
          <a:p>
            <a:pPr lvl="1"/>
            <a:r>
              <a:rPr lang="en-US" dirty="0" smtClean="0"/>
              <a:t>Written summary of performance reviews (11% higher)</a:t>
            </a:r>
          </a:p>
          <a:p>
            <a:pPr lvl="1"/>
            <a:r>
              <a:rPr lang="en-US" dirty="0" smtClean="0"/>
              <a:t>Clarity of tenure expectations</a:t>
            </a:r>
          </a:p>
          <a:p>
            <a:pPr lvl="2"/>
            <a:r>
              <a:rPr lang="en-US" dirty="0" smtClean="0"/>
              <a:t>As advisor to students (10% higher)</a:t>
            </a:r>
          </a:p>
          <a:p>
            <a:pPr lvl="2"/>
            <a:r>
              <a:rPr lang="en-US" dirty="0" smtClean="0"/>
              <a:t>As campus citizen (11% higher)</a:t>
            </a:r>
          </a:p>
          <a:p>
            <a:pPr lvl="2"/>
            <a:r>
              <a:rPr lang="en-US" dirty="0" smtClean="0"/>
              <a:t>As community member (10% higher)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Difference by Race/Ethnicity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2010 Faculty of color 10% or more dissatisfied than white faculty (no difference in 2012):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  <a:p>
            <a:r>
              <a:rPr lang="en-US" dirty="0" smtClean="0"/>
              <a:t>Nature of Work:  Research</a:t>
            </a:r>
          </a:p>
          <a:p>
            <a:pPr lvl="1"/>
            <a:r>
              <a:rPr lang="en-US" dirty="0" smtClean="0"/>
              <a:t>Paid/unpaid research leave (14% gap)</a:t>
            </a:r>
          </a:p>
          <a:p>
            <a:r>
              <a:rPr lang="en-US" dirty="0" smtClean="0"/>
              <a:t>Nature of Work:  Teaching</a:t>
            </a:r>
          </a:p>
          <a:p>
            <a:pPr lvl="1"/>
            <a:r>
              <a:rPr lang="en-US" dirty="0" smtClean="0"/>
              <a:t>Number of courses you teach (11% gap)</a:t>
            </a:r>
          </a:p>
          <a:p>
            <a:pPr lvl="1"/>
            <a:r>
              <a:rPr lang="en-US" dirty="0" smtClean="0"/>
              <a:t>Discretion over course content (10% gap)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Differences by Race/Ethnicity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04238" cy="49498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Faculty of color 10% or more dissatisfied than white faculty:</a:t>
            </a:r>
          </a:p>
          <a:p>
            <a:endParaRPr lang="en-US" dirty="0" smtClean="0"/>
          </a:p>
          <a:p>
            <a:r>
              <a:rPr lang="en-US" dirty="0" smtClean="0"/>
              <a:t>Work and Home</a:t>
            </a:r>
          </a:p>
          <a:p>
            <a:pPr lvl="1"/>
            <a:r>
              <a:rPr lang="en-US" dirty="0" smtClean="0"/>
              <a:t>Elder care (10% gap)</a:t>
            </a:r>
          </a:p>
          <a:p>
            <a:r>
              <a:rPr lang="en-US" dirty="0" smtClean="0"/>
              <a:t>Culture, Climate, Collegiality</a:t>
            </a:r>
          </a:p>
          <a:p>
            <a:pPr lvl="1"/>
            <a:r>
              <a:rPr lang="en-US" dirty="0" smtClean="0"/>
              <a:t>Participation in governance of institution (14% gap)</a:t>
            </a:r>
          </a:p>
          <a:p>
            <a:r>
              <a:rPr lang="en-US" dirty="0" smtClean="0"/>
              <a:t>Compensation</a:t>
            </a:r>
          </a:p>
          <a:p>
            <a:pPr lvl="1"/>
            <a:r>
              <a:rPr lang="en-US" dirty="0" smtClean="0"/>
              <a:t>Salary and Benefits (14% gap): still a large difference in 2012</a:t>
            </a:r>
          </a:p>
          <a:p>
            <a:r>
              <a:rPr lang="en-US" dirty="0" smtClean="0"/>
              <a:t>Global Satisfaction</a:t>
            </a:r>
          </a:p>
          <a:p>
            <a:pPr lvl="1"/>
            <a:r>
              <a:rPr lang="en-US" dirty="0" smtClean="0"/>
              <a:t>Would again choose to work at this institution (12% gap)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Differences by Rank 2012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r>
              <a:rPr lang="en-US" sz="2000" dirty="0" smtClean="0"/>
              <a:t>Tenured Faculty moderately less satisfied with University and Decanal leadership; and with consistency of policy statements and actions</a:t>
            </a:r>
          </a:p>
          <a:p>
            <a:endParaRPr lang="en-US" sz="2000" dirty="0" smtClean="0"/>
          </a:p>
          <a:p>
            <a:r>
              <a:rPr lang="en-US" sz="2000" dirty="0" smtClean="0"/>
              <a:t>Associate Professors “large” satisfaction gap: Promotion – reasonableness of expectations; departmental culture not encouraging of promotion</a:t>
            </a:r>
          </a:p>
          <a:p>
            <a:r>
              <a:rPr lang="en-US" sz="2000" dirty="0" smtClean="0"/>
              <a:t>	Large Satisfaction gap with mentoring of Associate profs.</a:t>
            </a:r>
            <a:endParaRPr lang="en-US" sz="2000" smtClean="0"/>
          </a:p>
          <a:p>
            <a:endParaRPr lang="en-US" sz="2000" dirty="0" smtClean="0"/>
          </a:p>
          <a:p>
            <a:r>
              <a:rPr lang="en-US" sz="2000" dirty="0" smtClean="0"/>
              <a:t>Assoc. Profs. – moderate satisfaction gaps:</a:t>
            </a:r>
          </a:p>
          <a:p>
            <a:r>
              <a:rPr lang="en-US" sz="2000" dirty="0" smtClean="0"/>
              <a:t>	Ability to balance research/teaching/service; grad </a:t>
            </a:r>
            <a:r>
              <a:rPr lang="en-US" sz="2000" dirty="0" err="1" smtClean="0"/>
              <a:t>ass’t</a:t>
            </a:r>
            <a:r>
              <a:rPr lang="en-US" sz="2000" dirty="0" smtClean="0"/>
              <a:t> support; lab or research space; salary and retirement benefits; clarity of promotion process, time frame and criteria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Introduction to COACHE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873625"/>
          </a:xfrm>
        </p:spPr>
        <p:txBody>
          <a:bodyPr/>
          <a:lstStyle/>
          <a:p>
            <a:r>
              <a:rPr lang="en-US" sz="2800" dirty="0" smtClean="0"/>
              <a:t>Who and what:  Tenure-track and Tenured faculty to assess career experiences in areas deemed critical to success and satisfaction (prior to 2012 – pre-tenure only; tenured faculty added in 2012)</a:t>
            </a:r>
          </a:p>
          <a:p>
            <a:pPr lvl="1"/>
            <a:r>
              <a:rPr lang="en-US" dirty="0" smtClean="0"/>
              <a:t>Clarity and reasonableness of tenure processes and review</a:t>
            </a:r>
          </a:p>
          <a:p>
            <a:pPr lvl="1"/>
            <a:r>
              <a:rPr lang="en-US" dirty="0" smtClean="0"/>
              <a:t>Workload and support for research and teaching</a:t>
            </a:r>
          </a:p>
          <a:p>
            <a:pPr lvl="1"/>
            <a:r>
              <a:rPr lang="en-US" dirty="0" smtClean="0"/>
              <a:t>Integration and balance of work and home responsibilities</a:t>
            </a:r>
          </a:p>
          <a:p>
            <a:pPr lvl="1"/>
            <a:r>
              <a:rPr lang="en-US" dirty="0" smtClean="0"/>
              <a:t>Climate, culture and collegiality on campus</a:t>
            </a:r>
          </a:p>
          <a:p>
            <a:pPr lvl="1"/>
            <a:r>
              <a:rPr lang="en-US" dirty="0" smtClean="0"/>
              <a:t>Compensation and benefits</a:t>
            </a:r>
          </a:p>
          <a:p>
            <a:pPr lvl="1"/>
            <a:r>
              <a:rPr lang="en-US" dirty="0" smtClean="0"/>
              <a:t>Global satisfaction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by Academic Discipline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2010: Faculty in the humanities rated things lower overall, have more bottom-of-peer-group and bottom-quartile responses, and more polarization than other academic areas at UB!!</a:t>
            </a:r>
          </a:p>
          <a:p>
            <a:endParaRPr lang="en-US" dirty="0" smtClean="0"/>
          </a:p>
          <a:p>
            <a:r>
              <a:rPr lang="en-US" dirty="0" smtClean="0"/>
              <a:t>2012: Areas that feel their department is less valued by President/Provost:  Social Sciences, Education, Other Professions.  Humanities now 3.5 on 5 scale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6878871" cy="49244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Tenure Process and Criteria: UB Humanities vs. Other Disciplines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 and Other Universities</a:t>
            </a:r>
          </a:p>
          <a:p>
            <a:endParaRPr lang="en-US" dirty="0" smtClean="0">
              <a:solidFill>
                <a:schemeClr val="accent3"/>
              </a:solidFill>
            </a:endParaRPr>
          </a:p>
          <a:p>
            <a:r>
              <a:rPr lang="en-US" dirty="0" smtClean="0">
                <a:solidFill>
                  <a:schemeClr val="accent3"/>
                </a:solidFill>
              </a:rPr>
              <a:t>  Tenure Process is “Fairly Unclear”:  30% UB Humanities faculty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	</a:t>
            </a:r>
            <a:r>
              <a:rPr lang="en-US" sz="1600" dirty="0" smtClean="0">
                <a:solidFill>
                  <a:schemeClr val="accent3"/>
                </a:solidFill>
              </a:rPr>
              <a:t>Peer Institutions: 8%</a:t>
            </a:r>
          </a:p>
          <a:p>
            <a:r>
              <a:rPr lang="en-US" sz="1600" dirty="0" smtClean="0">
                <a:solidFill>
                  <a:schemeClr val="accent3"/>
                </a:solidFill>
              </a:rPr>
              <a:t>	Comparable Institutions: 10%</a:t>
            </a:r>
          </a:p>
          <a:p>
            <a:endParaRPr lang="en-US" sz="1600" dirty="0" smtClean="0">
              <a:solidFill>
                <a:schemeClr val="accent3"/>
              </a:solidFill>
            </a:endParaRPr>
          </a:p>
          <a:p>
            <a:r>
              <a:rPr lang="en-US" sz="1600" dirty="0" smtClean="0">
                <a:solidFill>
                  <a:schemeClr val="accent3"/>
                </a:solidFill>
              </a:rPr>
              <a:t>  Tenure Criteria “Fairly Unclear”:  25% UB Humanities faculty</a:t>
            </a:r>
          </a:p>
          <a:p>
            <a:r>
              <a:rPr lang="en-US" sz="1600" dirty="0" smtClean="0">
                <a:solidFill>
                  <a:schemeClr val="accent3"/>
                </a:solidFill>
              </a:rPr>
              <a:t>	Peers and Comparables:  11%</a:t>
            </a:r>
          </a:p>
          <a:p>
            <a:r>
              <a:rPr lang="en-US" sz="1600" dirty="0" smtClean="0">
                <a:solidFill>
                  <a:schemeClr val="accent3"/>
                </a:solidFill>
              </a:rPr>
              <a:t>	UB Physical Sciences:  0%</a:t>
            </a:r>
          </a:p>
          <a:p>
            <a:r>
              <a:rPr lang="en-US" sz="1600" dirty="0" smtClean="0">
                <a:solidFill>
                  <a:schemeClr val="accent3"/>
                </a:solidFill>
              </a:rPr>
              <a:t>	UB Biological Sciences:  0%</a:t>
            </a:r>
          </a:p>
          <a:p>
            <a:endParaRPr lang="en-US" sz="1600" dirty="0" smtClean="0">
              <a:solidFill>
                <a:schemeClr val="accent3"/>
              </a:solidFill>
            </a:endParaRPr>
          </a:p>
          <a:p>
            <a:r>
              <a:rPr lang="en-US" sz="1600" dirty="0" smtClean="0">
                <a:solidFill>
                  <a:schemeClr val="accent3"/>
                </a:solidFill>
              </a:rPr>
              <a:t>Body of Evidence Considered for Tenure “Fairly or Very Unclear”</a:t>
            </a:r>
          </a:p>
          <a:p>
            <a:r>
              <a:rPr lang="en-US" sz="1600" dirty="0" smtClean="0">
                <a:solidFill>
                  <a:schemeClr val="accent3"/>
                </a:solidFill>
              </a:rPr>
              <a:t>	35% UB Humanities faculty</a:t>
            </a:r>
          </a:p>
          <a:p>
            <a:r>
              <a:rPr lang="en-US" sz="1600" dirty="0" smtClean="0">
                <a:solidFill>
                  <a:schemeClr val="accent3"/>
                </a:solidFill>
              </a:rPr>
              <a:t>	16% Peers and 15% Comparables</a:t>
            </a:r>
          </a:p>
          <a:p>
            <a:r>
              <a:rPr lang="en-US" sz="1600" dirty="0" smtClean="0">
                <a:solidFill>
                  <a:schemeClr val="accent3"/>
                </a:solidFill>
              </a:rPr>
              <a:t>	6% UB Physical Sciences</a:t>
            </a:r>
          </a:p>
          <a:p>
            <a:r>
              <a:rPr lang="en-US" sz="1600" dirty="0" smtClean="0">
                <a:solidFill>
                  <a:schemeClr val="accent3"/>
                </a:solidFill>
              </a:rPr>
              <a:t>	0% UB Biological Sciences</a:t>
            </a:r>
          </a:p>
          <a:p>
            <a:endParaRPr lang="en-US" sz="1600" dirty="0" smtClean="0">
              <a:solidFill>
                <a:schemeClr val="accent3"/>
              </a:solidFill>
            </a:endParaRPr>
          </a:p>
          <a:p>
            <a:endParaRPr lang="en-US" sz="1600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762000"/>
            <a:ext cx="525015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Expectations as a Scholar “Fairly Unreasonable: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1600" dirty="0" smtClean="0">
                <a:solidFill>
                  <a:schemeClr val="bg1"/>
                </a:solidFill>
              </a:rPr>
              <a:t>21% UB Humanities Faculty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12% Peers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9% Comparables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2% UB Physical Sciences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0% UB Biological Sciences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Expectations as Colleague “Very or Fairly Unreasonable”: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1600" dirty="0" smtClean="0">
                <a:solidFill>
                  <a:schemeClr val="bg1"/>
                </a:solidFill>
              </a:rPr>
              <a:t>28% UB Humanities Faculty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19% Peers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11% Comparables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6% UB Physical Sciences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0% UB Biological Sciences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“Strongly Disagree” Tenure Decision Based on Performance Criteria: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1400" dirty="0" smtClean="0">
                <a:solidFill>
                  <a:schemeClr val="bg1"/>
                </a:solidFill>
              </a:rPr>
              <a:t>20% UB Humanities Faculty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	8% Peers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	6% Comparables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	6% UB Physical Sciences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	8% UB Biological Sciences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117030" cy="57246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“Strongly Disagree” Senior Colleagues Give Consistent Messages about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Tenure Requirements: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1600" dirty="0" smtClean="0">
                <a:solidFill>
                  <a:schemeClr val="bg1"/>
                </a:solidFill>
              </a:rPr>
              <a:t>59% UB Humanities Faculty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30% Peers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31% Comparables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13% UB Physical Sciences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15% UB Biological Sciences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“Dissatisfied or Very Dissatisfied” with Amount of time for research: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1600" dirty="0" smtClean="0">
                <a:solidFill>
                  <a:schemeClr val="bg1"/>
                </a:solidFill>
              </a:rPr>
              <a:t>61% UB Humanities Faculty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40% Peers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49% Comparables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25% UB Physical Sciences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29% UB Biological Sciences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“</a:t>
            </a:r>
            <a:r>
              <a:rPr lang="en-US" dirty="0" smtClean="0">
                <a:solidFill>
                  <a:schemeClr val="bg1"/>
                </a:solidFill>
              </a:rPr>
              <a:t>Dissatisfied or Very Dissatisfied with Intellectual Vitality of Senior Colleagues</a:t>
            </a:r>
            <a:r>
              <a:rPr lang="en-US" sz="1600" dirty="0" smtClean="0">
                <a:solidFill>
                  <a:schemeClr val="bg1"/>
                </a:solidFill>
              </a:rPr>
              <a:t>: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53% UB Humanities faculty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23% Peers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26% Comparables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7% UB Physical Sciences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21% UB Biological Sciences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066800"/>
            <a:ext cx="8349402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“Dissatisfied or Very Dissatisfied” with Department as a Place to Work: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30% UB Humanities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13 % peers and 13% comparables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14% UB Physical Sciences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14% UB Biological Sciences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11% of UB Humanities Faculty rate Institution as a “Bad” Place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for Junior Faculty to Work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1600" dirty="0" smtClean="0">
                <a:solidFill>
                  <a:schemeClr val="bg1"/>
                </a:solidFill>
              </a:rPr>
              <a:t>6% Peers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5 % Comparables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0% UB Physical and Biological Sciences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12% of UB Humanities Faculty Would not Recommend UB to Faculty Candidate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6% Peers and Comparables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0% UB Physical Sciences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	0% UB Biological Sciences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 of Next Steps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Campus dissemination and further investigation</a:t>
            </a:r>
          </a:p>
          <a:p>
            <a:r>
              <a:rPr lang="en-US" smtClean="0"/>
              <a:t>External dissemination</a:t>
            </a:r>
          </a:p>
          <a:p>
            <a:r>
              <a:rPr lang="en-US" smtClean="0"/>
              <a:t>Policy improvement</a:t>
            </a:r>
          </a:p>
          <a:p>
            <a:pPr lvl="1"/>
            <a:r>
              <a:rPr lang="en-US" smtClean="0"/>
              <a:t>Clear need for better family/work balance policies</a:t>
            </a:r>
          </a:p>
          <a:p>
            <a:pPr lvl="1"/>
            <a:r>
              <a:rPr lang="en-US" smtClean="0"/>
              <a:t>Continue efforts to improve sponsored program services</a:t>
            </a:r>
          </a:p>
          <a:p>
            <a:pPr lvl="1"/>
            <a:r>
              <a:rPr lang="en-US" smtClean="0"/>
              <a:t>Continue efforts to improve quality of undergraduate and graduate students</a:t>
            </a:r>
          </a:p>
          <a:p>
            <a:pPr lvl="1"/>
            <a:r>
              <a:rPr lang="en-US" smtClean="0"/>
              <a:t>Focus on engagement by senior colleagues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Introduction to COACHE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/>
              <a:t>How results are reported:</a:t>
            </a:r>
          </a:p>
          <a:p>
            <a:pPr marL="548640" lvl="1" indent="-274320" fontAlgn="auto">
              <a:spcAft>
                <a:spcPts val="0"/>
              </a:spcAft>
              <a:buFont typeface="Wingdings"/>
              <a:buChar char=""/>
              <a:defRPr/>
            </a:pPr>
            <a:r>
              <a:rPr lang="en-US" sz="2800" dirty="0" smtClean="0"/>
              <a:t>Survey questions use 5-point scale (1=low – 5=high)</a:t>
            </a:r>
          </a:p>
          <a:p>
            <a:pPr marL="548640" lvl="1" indent="-274320" fontAlgn="auto">
              <a:spcAft>
                <a:spcPts val="0"/>
              </a:spcAft>
              <a:buFont typeface="Wingdings"/>
              <a:buChar char=""/>
              <a:defRPr/>
            </a:pPr>
            <a:r>
              <a:rPr lang="en-US" sz="2800" dirty="0" smtClean="0"/>
              <a:t>Benchmarked against selected peer institutions – and against all comparable COACHE institutions</a:t>
            </a:r>
          </a:p>
          <a:p>
            <a:pPr marL="548640" lvl="1" indent="-274320" fontAlgn="auto">
              <a:spcAft>
                <a:spcPts val="0"/>
              </a:spcAft>
              <a:buFont typeface="Wingdings"/>
              <a:buChar char=""/>
              <a:defRPr/>
            </a:pPr>
            <a:r>
              <a:rPr lang="en-US" sz="2800" dirty="0" smtClean="0"/>
              <a:t>Comparisons by gender, race and disciplinary area</a:t>
            </a:r>
          </a:p>
          <a:p>
            <a:pPr marL="548640" lvl="1" indent="-274320" fontAlgn="auto">
              <a:spcAft>
                <a:spcPts val="0"/>
              </a:spcAft>
              <a:buFont typeface="Wingdings"/>
              <a:buChar char=""/>
              <a:defRPr/>
            </a:pPr>
            <a:r>
              <a:rPr lang="en-US" sz="2800" dirty="0" smtClean="0"/>
              <a:t>Identify effective and ineffective policies</a:t>
            </a:r>
          </a:p>
          <a:p>
            <a:pPr marL="548640" lvl="1" indent="-274320" fontAlgn="auto">
              <a:spcAft>
                <a:spcPts val="0"/>
              </a:spcAft>
              <a:buFont typeface="Wingdings"/>
              <a:buChar char=""/>
              <a:defRPr/>
            </a:pPr>
            <a:r>
              <a:rPr lang="en-US" sz="2800" dirty="0" smtClean="0"/>
              <a:t>Identify institutional strengths and improving trends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B9899"/>
                </a:solidFill>
              </a:rPr>
              <a:t>Facts about UB’s Participation: 2010 pre-tenure faculty</a:t>
            </a:r>
          </a:p>
        </p:txBody>
      </p:sp>
      <p:graphicFrame>
        <p:nvGraphicFramePr>
          <p:cNvPr id="1026" name="Content Placeholder 5"/>
          <p:cNvGraphicFramePr>
            <a:graphicFrameLocks noGrp="1" noChangeAspect="1"/>
          </p:cNvGraphicFramePr>
          <p:nvPr>
            <p:ph idx="1"/>
          </p:nvPr>
        </p:nvGraphicFramePr>
        <p:xfrm>
          <a:off x="609600" y="1981200"/>
          <a:ext cx="7924800" cy="404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Worksheet" r:id="rId4" imgW="4400550" imgH="2248063" progId="Excel.Sheet.8">
                  <p:embed/>
                </p:oleObj>
              </mc:Choice>
              <mc:Fallback>
                <p:oleObj name="Worksheet" r:id="rId4" imgW="4400550" imgH="2248063" progId="Excel.Sheet.8">
                  <p:embed/>
                  <p:pic>
                    <p:nvPicPr>
                      <p:cNvPr id="0" name="Content Placeholder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7924800" cy="404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1" y="1447803"/>
          <a:ext cx="6476996" cy="4649326"/>
        </p:xfrm>
        <a:graphic>
          <a:graphicData uri="http://schemas.openxmlformats.org/drawingml/2006/table">
            <a:tbl>
              <a:tblPr/>
              <a:tblGrid>
                <a:gridCol w="761999"/>
                <a:gridCol w="762000"/>
                <a:gridCol w="457200"/>
                <a:gridCol w="457200"/>
                <a:gridCol w="457200"/>
                <a:gridCol w="457200"/>
                <a:gridCol w="457200"/>
                <a:gridCol w="457200"/>
                <a:gridCol w="505327"/>
                <a:gridCol w="426118"/>
                <a:gridCol w="596566"/>
                <a:gridCol w="133008"/>
                <a:gridCol w="548778"/>
              </a:tblGrid>
              <a:tr h="464818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Garamond"/>
                        </a:rPr>
                        <a:t>University at Buffalo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chemeClr val="bg1"/>
                        </a:solidFill>
                        <a:latin typeface="Adobe Garamond Pro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0" i="0" u="none" strike="noStrike">
                        <a:solidFill>
                          <a:schemeClr val="bg1"/>
                        </a:solidFill>
                        <a:latin typeface="Garamond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517"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>
                        <a:solidFill>
                          <a:schemeClr val="bg1"/>
                        </a:solidFill>
                        <a:latin typeface="Adobe Garamond Pr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539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overall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tenured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pre-tenure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full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assoc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men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women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white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faculty of color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30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University at Buffalo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population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979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731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673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3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responders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9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response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30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Selected peers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population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5645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4503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1142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2709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1821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3926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1719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4425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1220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3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responders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2614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1222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861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913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response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85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All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population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27660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19888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7772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10618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9711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17710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9950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21332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6269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responders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13634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9661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3973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5117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4689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8151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5483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10897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2725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response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37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Facts about UB’s Participation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23622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 smtClean="0"/>
              <a:t>2006 Peer Group</a:t>
            </a:r>
          </a:p>
          <a:p>
            <a:pPr marL="0" indent="0"/>
            <a:r>
              <a:rPr lang="en-US" sz="1800" dirty="0" smtClean="0"/>
              <a:t>Michigan State University</a:t>
            </a:r>
          </a:p>
          <a:p>
            <a:pPr marL="0" indent="0"/>
            <a:r>
              <a:rPr lang="en-US" sz="1800" dirty="0" smtClean="0"/>
              <a:t>Ohio State University</a:t>
            </a:r>
          </a:p>
          <a:p>
            <a:pPr marL="0" indent="0"/>
            <a:r>
              <a:rPr lang="en-US" sz="1800" dirty="0" smtClean="0"/>
              <a:t>Syracuse University</a:t>
            </a:r>
          </a:p>
          <a:p>
            <a:pPr marL="0" indent="0"/>
            <a:r>
              <a:rPr lang="en-US" sz="1800" dirty="0" smtClean="0"/>
              <a:t>University of Kansas</a:t>
            </a:r>
          </a:p>
          <a:p>
            <a:pPr marL="0" indent="0"/>
            <a:r>
              <a:rPr lang="en-US" sz="1800" dirty="0" smtClean="0"/>
              <a:t>University of North Carolina – Chapel Hill</a:t>
            </a:r>
          </a:p>
          <a:p>
            <a:pPr marL="0" indent="0"/>
            <a:endParaRPr lang="en-US" sz="1800" dirty="0" smtClean="0"/>
          </a:p>
          <a:p>
            <a:pPr marL="0" indent="0"/>
            <a:r>
              <a:rPr lang="en-US" sz="2400" dirty="0" smtClean="0"/>
              <a:t>2012 Peer Group</a:t>
            </a:r>
          </a:p>
          <a:p>
            <a:pPr marL="0" indent="0"/>
            <a:r>
              <a:rPr lang="en-US" sz="1800" dirty="0" smtClean="0"/>
              <a:t>SUNY- </a:t>
            </a:r>
            <a:r>
              <a:rPr lang="en-US" sz="1800" dirty="0" err="1" smtClean="0"/>
              <a:t>Stonybrook</a:t>
            </a:r>
            <a:r>
              <a:rPr lang="en-US" sz="1800" dirty="0" smtClean="0"/>
              <a:t>   SUNY- Albany</a:t>
            </a:r>
          </a:p>
          <a:p>
            <a:pPr marL="0" indent="0"/>
            <a:r>
              <a:rPr lang="en-US" sz="1800" dirty="0" smtClean="0"/>
              <a:t>Kansas    UNC-Chapel Hill</a:t>
            </a:r>
          </a:p>
          <a:p>
            <a:pPr marL="0" indent="0"/>
            <a:r>
              <a:rPr lang="en-US" sz="1800" dirty="0" smtClean="0"/>
              <a:t>Purdue</a:t>
            </a:r>
          </a:p>
        </p:txBody>
      </p:sp>
      <p:sp>
        <p:nvSpPr>
          <p:cNvPr id="7172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 smtClean="0"/>
              <a:t>2010 Peer Group</a:t>
            </a:r>
          </a:p>
          <a:p>
            <a:pPr marL="0" indent="0"/>
            <a:r>
              <a:rPr lang="en-US" sz="1800" dirty="0" smtClean="0"/>
              <a:t>University of Illinois - Urbana-Champaign</a:t>
            </a:r>
          </a:p>
          <a:p>
            <a:pPr marL="0" indent="0"/>
            <a:r>
              <a:rPr lang="en-US" sz="1800" dirty="0" smtClean="0"/>
              <a:t>University of Kansas</a:t>
            </a:r>
          </a:p>
          <a:p>
            <a:pPr marL="0" indent="0"/>
            <a:r>
              <a:rPr lang="en-US" sz="1800" dirty="0" smtClean="0"/>
              <a:t>University of Iowa</a:t>
            </a:r>
          </a:p>
          <a:p>
            <a:pPr marL="0" indent="0"/>
            <a:r>
              <a:rPr lang="en-US" sz="1800" dirty="0" smtClean="0"/>
              <a:t>University of North Carolina – Chapel Hill</a:t>
            </a:r>
          </a:p>
          <a:p>
            <a:pPr marL="0" indent="0"/>
            <a:r>
              <a:rPr lang="en-US" sz="1800" dirty="0" smtClean="0"/>
              <a:t>University of Massachusetts - Amherst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UB’s Areas of Strength</a:t>
            </a:r>
          </a:p>
        </p:txBody>
      </p:sp>
      <p:sp>
        <p:nvSpPr>
          <p:cNvPr id="8195" name="Content Placeholder 5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14478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3600" dirty="0" smtClean="0"/>
              <a:t>2006 Report:</a:t>
            </a:r>
          </a:p>
          <a:p>
            <a:pPr marL="0" indent="0"/>
            <a:r>
              <a:rPr lang="en-US" sz="2000" dirty="0" smtClean="0"/>
              <a:t>No areas of strength identified</a:t>
            </a:r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sz="3600" dirty="0" smtClean="0"/>
              <a:t>2012 Report:</a:t>
            </a:r>
          </a:p>
          <a:p>
            <a:pPr marL="0" indent="0"/>
            <a:r>
              <a:rPr lang="en-US" sz="2000" dirty="0" smtClean="0"/>
              <a:t>10 Areas of strength identified</a:t>
            </a:r>
          </a:p>
        </p:txBody>
      </p:sp>
      <p:sp>
        <p:nvSpPr>
          <p:cNvPr id="8196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3600" dirty="0" smtClean="0"/>
              <a:t>2010 Report</a:t>
            </a:r>
          </a:p>
          <a:p>
            <a:pPr marL="0" indent="0"/>
            <a:r>
              <a:rPr lang="en-US" sz="2400" dirty="0" smtClean="0"/>
              <a:t>19 areas of strength identified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UB’s Areas of Strength</a:t>
            </a:r>
          </a:p>
        </p:txBody>
      </p:sp>
      <p:sp>
        <p:nvSpPr>
          <p:cNvPr id="20483" name="Content Placeholder 5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r>
              <a:rPr lang="en-US" sz="2800" dirty="0" smtClean="0"/>
              <a:t>Tenure Practices</a:t>
            </a:r>
          </a:p>
          <a:p>
            <a:pPr lvl="1"/>
            <a:r>
              <a:rPr lang="en-US" dirty="0" smtClean="0"/>
              <a:t>Clarity of tenure criteria – 2010 and 2012</a:t>
            </a:r>
          </a:p>
          <a:p>
            <a:pPr lvl="1"/>
            <a:r>
              <a:rPr lang="en-US" dirty="0" smtClean="0"/>
              <a:t>Clarity of tenure standards—2010 and 2012</a:t>
            </a:r>
          </a:p>
          <a:p>
            <a:pPr lvl="1"/>
            <a:r>
              <a:rPr lang="en-US" dirty="0" smtClean="0"/>
              <a:t>Upper limit on committee assignments 2010</a:t>
            </a:r>
          </a:p>
          <a:p>
            <a:r>
              <a:rPr lang="en-US" sz="2800" dirty="0" smtClean="0"/>
              <a:t>Tenure Expectations:  Clarity 2010 and 2012</a:t>
            </a:r>
          </a:p>
          <a:p>
            <a:pPr lvl="1"/>
            <a:r>
              <a:rPr lang="en-US" dirty="0" smtClean="0"/>
              <a:t>Clarity of expectations:  Scholar</a:t>
            </a:r>
          </a:p>
          <a:p>
            <a:pPr lvl="1"/>
            <a:r>
              <a:rPr lang="en-US" dirty="0" smtClean="0"/>
              <a:t>Clarity of expectations:  Advisor</a:t>
            </a:r>
          </a:p>
          <a:p>
            <a:r>
              <a:rPr lang="en-US" sz="2900" dirty="0" smtClean="0"/>
              <a:t>Tenure Expectations:  Reasonableness – 2010 and 2012</a:t>
            </a:r>
          </a:p>
          <a:p>
            <a:pPr lvl="1"/>
            <a:r>
              <a:rPr lang="en-US" dirty="0" smtClean="0"/>
              <a:t>Reasonableness of expectations:  Scholar</a:t>
            </a:r>
          </a:p>
          <a:p>
            <a:pPr lvl="1"/>
            <a:r>
              <a:rPr lang="en-US" dirty="0" smtClean="0"/>
              <a:t>Reasonableness of expectations:  Advisor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B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UB Theme</Template>
  <TotalTime>245</TotalTime>
  <Words>1745</Words>
  <Application>Microsoft Office PowerPoint</Application>
  <PresentationFormat>On-screen Show (4:3)</PresentationFormat>
  <Paragraphs>422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Adobe Garamond Pro</vt:lpstr>
      <vt:lpstr>Arial</vt:lpstr>
      <vt:lpstr>Garamond</vt:lpstr>
      <vt:lpstr>Times</vt:lpstr>
      <vt:lpstr>Wingdings</vt:lpstr>
      <vt:lpstr>Wingdings 2</vt:lpstr>
      <vt:lpstr>UB Theme</vt:lpstr>
      <vt:lpstr>Worksheet</vt:lpstr>
      <vt:lpstr>COACHE Presentation</vt:lpstr>
      <vt:lpstr>Introduction to COACHE</vt:lpstr>
      <vt:lpstr>Introduction to COACHE</vt:lpstr>
      <vt:lpstr>Introduction to COACHE</vt:lpstr>
      <vt:lpstr>Facts about UB’s Participation: 2010 pre-tenure faculty</vt:lpstr>
      <vt:lpstr>PowerPoint Presentation</vt:lpstr>
      <vt:lpstr>Facts about UB’s Participation</vt:lpstr>
      <vt:lpstr>UB’s Areas of Strength</vt:lpstr>
      <vt:lpstr>UB’s Areas of Strength</vt:lpstr>
      <vt:lpstr>UB’s Areas of Strength</vt:lpstr>
      <vt:lpstr>UB’s Areas of Strength</vt:lpstr>
      <vt:lpstr>UB’s Areas of Strength</vt:lpstr>
      <vt:lpstr>Benchmark Comparisons &amp; Improving Trends</vt:lpstr>
      <vt:lpstr>Areas of Concern</vt:lpstr>
      <vt:lpstr>(Additional) Areas of Concern</vt:lpstr>
      <vt:lpstr>(Additional) Areas of Concern</vt:lpstr>
      <vt:lpstr>Best and Worst Aspects of Working at UB</vt:lpstr>
      <vt:lpstr>Effective and Ineffective Policies 2010</vt:lpstr>
      <vt:lpstr>Overall Global Satisfaction</vt:lpstr>
      <vt:lpstr>Overall Global Satisfaction</vt:lpstr>
      <vt:lpstr>Overall Global Satisfaction</vt:lpstr>
      <vt:lpstr>Gender Differences</vt:lpstr>
      <vt:lpstr>Gender Differences 2010</vt:lpstr>
      <vt:lpstr>Gender Differences 2010</vt:lpstr>
      <vt:lpstr>Gender Differences</vt:lpstr>
      <vt:lpstr>Differences by Race/Ethnicity</vt:lpstr>
      <vt:lpstr>Difference by Race/Ethnicity</vt:lpstr>
      <vt:lpstr>Differences by Race/Ethnicity</vt:lpstr>
      <vt:lpstr>Differences by Rank 2012</vt:lpstr>
      <vt:lpstr>Differences by Academic Discipline</vt:lpstr>
      <vt:lpstr>PowerPoint Presentation</vt:lpstr>
      <vt:lpstr>PowerPoint Presentation</vt:lpstr>
      <vt:lpstr>PowerPoint Presentation</vt:lpstr>
      <vt:lpstr>PowerPoint Presentation</vt:lpstr>
      <vt:lpstr>Discussion of 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COACHE Presentation</dc:title>
  <dc:creator>ulib.etcuser</dc:creator>
  <cp:lastModifiedBy>Faculty Senate</cp:lastModifiedBy>
  <cp:revision>32</cp:revision>
  <dcterms:created xsi:type="dcterms:W3CDTF">2010-06-28T18:47:15Z</dcterms:created>
  <dcterms:modified xsi:type="dcterms:W3CDTF">2016-07-29T14:53:48Z</dcterms:modified>
</cp:coreProperties>
</file>